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256" r:id="rId3"/>
    <p:sldId id="281" r:id="rId4"/>
    <p:sldId id="258" r:id="rId5"/>
    <p:sldId id="259" r:id="rId6"/>
    <p:sldId id="263" r:id="rId7"/>
    <p:sldId id="260" r:id="rId8"/>
    <p:sldId id="261" r:id="rId9"/>
    <p:sldId id="262" r:id="rId10"/>
    <p:sldId id="272" r:id="rId11"/>
    <p:sldId id="283" r:id="rId12"/>
    <p:sldId id="282" r:id="rId13"/>
    <p:sldId id="270" r:id="rId14"/>
    <p:sldId id="284" r:id="rId15"/>
    <p:sldId id="285" r:id="rId16"/>
    <p:sldId id="273" r:id="rId17"/>
    <p:sldId id="274" r:id="rId18"/>
    <p:sldId id="264" r:id="rId19"/>
    <p:sldId id="276" r:id="rId20"/>
    <p:sldId id="26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2" autoAdjust="0"/>
    <p:restoredTop sz="93127" autoAdjust="0"/>
  </p:normalViewPr>
  <p:slideViewPr>
    <p:cSldViewPr snapToGrid="0" snapToObjects="1">
      <p:cViewPr>
        <p:scale>
          <a:sx n="116" d="100"/>
          <a:sy n="116" d="100"/>
        </p:scale>
        <p:origin x="-904" y="-4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DD0C3-D308-974E-866B-F646C966F684}" type="datetimeFigureOut">
              <a:rPr lang="en-US" smtClean="0"/>
              <a:t>3/10/13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C8CC7-EAE4-1444-8963-B494E930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92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tabLst/>
              <a:defRPr sz="2000"/>
            </a:lvl6pPr>
            <a:lvl7pPr marL="2290763" indent="-461963">
              <a:tabLst/>
              <a:defRPr sz="2000"/>
            </a:lvl7pPr>
            <a:lvl8pPr marL="2290763" indent="-461963">
              <a:tabLst/>
              <a:defRPr sz="2000"/>
            </a:lvl8pPr>
            <a:lvl9pPr marL="2290763" indent="-461963">
              <a:tabLst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8F24D-EB19-4AE0-B015-2BEA6D5224F2}" type="datetimeFigureOut">
              <a:rPr lang="en-US" smtClean="0"/>
              <a:t>3/10/13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D9BD3-E57B-4194-A545-2804EB95D970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8F24D-EB19-4AE0-B015-2BEA6D5224F2}" type="datetimeFigureOut">
              <a:rPr lang="en-US" smtClean="0"/>
              <a:t>3/10/13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396100"/>
            <a:ext cx="7770813" cy="45719"/>
          </a:xfrm>
        </p:spPr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pic>
        <p:nvPicPr>
          <p:cNvPr id="4" name="Content Placeholder 3" descr="cast_hoodie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980" y="95457"/>
            <a:ext cx="8858071" cy="6642723"/>
          </a:xfrm>
        </p:spPr>
      </p:pic>
    </p:spTree>
    <p:extLst>
      <p:ext uri="{BB962C8B-B14F-4D97-AF65-F5344CB8AC3E}">
        <p14:creationId xmlns:p14="http://schemas.microsoft.com/office/powerpoint/2010/main" val="4167907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3820"/>
            <a:ext cx="7770813" cy="776725"/>
          </a:xfrm>
        </p:spPr>
        <p:txBody>
          <a:bodyPr/>
          <a:lstStyle/>
          <a:p>
            <a:r>
              <a:rPr lang="en-US" sz="3600" dirty="0" smtClean="0"/>
              <a:t>Examples of Successful Partnerships from the CAST Academy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499" y="2046772"/>
            <a:ext cx="7770813" cy="386028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BAVC </a:t>
            </a:r>
            <a:r>
              <a:rPr lang="en-US" sz="3200" dirty="0" smtClean="0"/>
              <a:t>(Bay Area Video Coalition) (Lee)</a:t>
            </a:r>
            <a:endParaRPr lang="en-US" sz="3200" dirty="0"/>
          </a:p>
          <a:p>
            <a:r>
              <a:rPr lang="en-US" sz="3200" dirty="0"/>
              <a:t>Young CA Writers Project (Dave/Simpson)</a:t>
            </a:r>
          </a:p>
          <a:p>
            <a:r>
              <a:rPr lang="en-US" sz="3200" dirty="0"/>
              <a:t>Walt Disney Family Museum (Larson)</a:t>
            </a:r>
          </a:p>
          <a:p>
            <a:r>
              <a:rPr lang="en-US" sz="3200" dirty="0"/>
              <a:t>SFMOMA (All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YEF Project (Navarro)</a:t>
            </a:r>
            <a:endParaRPr lang="en-US" sz="3200" dirty="0"/>
          </a:p>
          <a:p>
            <a:r>
              <a:rPr lang="en-US" sz="3200" dirty="0"/>
              <a:t>Adobe Youth Voices (Larson/Lee</a:t>
            </a:r>
            <a:r>
              <a:rPr lang="en-US" sz="3200" dirty="0" smtClean="0"/>
              <a:t>/</a:t>
            </a:r>
            <a:r>
              <a:rPr lang="en-US" sz="3200" dirty="0" err="1" smtClean="0"/>
              <a:t>Cogley</a:t>
            </a:r>
            <a:r>
              <a:rPr lang="en-US" sz="3200" dirty="0" smtClean="0"/>
              <a:t>)</a:t>
            </a:r>
            <a:endParaRPr lang="en-US" sz="3200" dirty="0"/>
          </a:p>
          <a:p>
            <a:endParaRPr lang="en-US" sz="32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304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BAVC (Bay Area Video Coalition)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4193" y="1693515"/>
            <a:ext cx="3028012" cy="20211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2737" y="3980058"/>
            <a:ext cx="4061569" cy="2700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0741" y="2288063"/>
            <a:ext cx="1866819" cy="20316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552" y="1655958"/>
            <a:ext cx="3492500" cy="23241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3747777"/>
            <a:ext cx="2785745" cy="29437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8163" y="4508060"/>
            <a:ext cx="2402363" cy="184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0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Young California Playwrights Project</a:t>
            </a:r>
            <a:endParaRPr lang="en-US" dirty="0"/>
          </a:p>
        </p:txBody>
      </p:sp>
      <p:pic>
        <p:nvPicPr>
          <p:cNvPr id="4" name="Content Placeholder 3" descr="Playwphoto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489"/>
          <a:stretch/>
        </p:blipFill>
        <p:spPr>
          <a:xfrm rot="5400000">
            <a:off x="1452646" y="-167333"/>
            <a:ext cx="6190082" cy="6991935"/>
          </a:xfrm>
        </p:spPr>
      </p:pic>
    </p:spTree>
    <p:extLst>
      <p:ext uri="{BB962C8B-B14F-4D97-AF65-F5344CB8AC3E}">
        <p14:creationId xmlns:p14="http://schemas.microsoft.com/office/powerpoint/2010/main" val="4011941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005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269" y="1990892"/>
            <a:ext cx="3187405" cy="4249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Walt Disney Family Museum Pilot Program</a:t>
            </a:r>
            <a:endParaRPr lang="en-US" dirty="0"/>
          </a:p>
        </p:txBody>
      </p:sp>
      <p:pic>
        <p:nvPicPr>
          <p:cNvPr id="5" name="Content Placeholder 4" descr="IMG_8190.jpg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" b="-70551"/>
          <a:stretch/>
        </p:blipFill>
        <p:spPr>
          <a:xfrm>
            <a:off x="258842" y="1990891"/>
            <a:ext cx="2817440" cy="7227925"/>
          </a:xfrm>
        </p:spPr>
      </p:pic>
      <p:pic>
        <p:nvPicPr>
          <p:cNvPr id="6" name="Picture 5" descr="IMG_822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664" y="1990892"/>
            <a:ext cx="3231695" cy="2274302"/>
          </a:xfrm>
          <a:prstGeom prst="rect">
            <a:avLst/>
          </a:prstGeom>
        </p:spPr>
      </p:pic>
      <p:pic>
        <p:nvPicPr>
          <p:cNvPr id="7" name="Picture 6" descr="IMG_820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664" y="4265194"/>
            <a:ext cx="3232285" cy="197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7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SFMOMA (San Francisco Museum of Modern Art) Young Curators </a:t>
            </a:r>
            <a:endParaRPr lang="en-US" sz="3600" dirty="0"/>
          </a:p>
        </p:txBody>
      </p:sp>
      <p:pic>
        <p:nvPicPr>
          <p:cNvPr id="4" name="Content Placeholder 3" descr="IMG_8163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b="-857"/>
          <a:stretch/>
        </p:blipFill>
        <p:spPr>
          <a:xfrm>
            <a:off x="4838849" y="4445986"/>
            <a:ext cx="3306182" cy="2201481"/>
          </a:xfrm>
        </p:spPr>
      </p:pic>
      <p:pic>
        <p:nvPicPr>
          <p:cNvPr id="5" name="Picture 4" descr="IMG_8130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75" y="2038291"/>
            <a:ext cx="3382970" cy="2257034"/>
          </a:xfrm>
          <a:prstGeom prst="rect">
            <a:avLst/>
          </a:prstGeom>
        </p:spPr>
      </p:pic>
      <p:pic>
        <p:nvPicPr>
          <p:cNvPr id="6" name="Picture 5" descr="IMG_814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848" y="2038292"/>
            <a:ext cx="3306182" cy="2257034"/>
          </a:xfrm>
          <a:prstGeom prst="rect">
            <a:avLst/>
          </a:prstGeom>
        </p:spPr>
      </p:pic>
      <p:pic>
        <p:nvPicPr>
          <p:cNvPr id="7" name="Picture 6" descr="IMG_8146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75" y="4392154"/>
            <a:ext cx="3382970" cy="225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68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Adob</a:t>
            </a:r>
            <a:r>
              <a:rPr lang="en-US" sz="4000" dirty="0" smtClean="0"/>
              <a:t>e Youth Voices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8" name="Content Placeholder 7" descr="IMG_8245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2" b="-116"/>
          <a:stretch/>
        </p:blipFill>
        <p:spPr>
          <a:xfrm>
            <a:off x="1056892" y="1983628"/>
            <a:ext cx="3315237" cy="2216789"/>
          </a:xfrm>
        </p:spPr>
      </p:pic>
      <p:pic>
        <p:nvPicPr>
          <p:cNvPr id="9" name="Picture 8" descr="IMG_824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891" y="4354943"/>
            <a:ext cx="3311645" cy="2207763"/>
          </a:xfrm>
          <a:prstGeom prst="rect">
            <a:avLst/>
          </a:prstGeom>
        </p:spPr>
      </p:pic>
      <p:pic>
        <p:nvPicPr>
          <p:cNvPr id="10" name="Picture 9" descr="IMG_826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078" y="1983627"/>
            <a:ext cx="3307090" cy="2216790"/>
          </a:xfrm>
          <a:prstGeom prst="rect">
            <a:avLst/>
          </a:prstGeom>
        </p:spPr>
      </p:pic>
      <p:pic>
        <p:nvPicPr>
          <p:cNvPr id="11" name="Picture 10" descr="IMG_8253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2863" y="4354944"/>
            <a:ext cx="3311643" cy="220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9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15014"/>
            <a:ext cx="7770813" cy="704344"/>
          </a:xfrm>
        </p:spPr>
        <p:txBody>
          <a:bodyPr/>
          <a:lstStyle/>
          <a:p>
            <a:r>
              <a:rPr lang="en-US" sz="3600" dirty="0">
                <a:effectLst/>
              </a:rPr>
              <a:t>What Can Teachers and Administrators Take </a:t>
            </a:r>
            <a:r>
              <a:rPr lang="en-US" sz="3600" dirty="0" smtClean="0">
                <a:effectLst/>
              </a:rPr>
              <a:t>Away </a:t>
            </a:r>
            <a:r>
              <a:rPr lang="en-US" sz="3600" dirty="0">
                <a:effectLst/>
              </a:rPr>
              <a:t>From this Presentation?</a:t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443860"/>
            <a:ext cx="7770813" cy="353238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3200" dirty="0" smtClean="0"/>
              <a:t>Think about where </a:t>
            </a:r>
            <a:r>
              <a:rPr lang="en-US" sz="3200" dirty="0"/>
              <a:t>to start given your </a:t>
            </a:r>
            <a:r>
              <a:rPr lang="en-US" sz="3200" dirty="0" smtClean="0"/>
              <a:t>situation.</a:t>
            </a:r>
            <a:endParaRPr lang="en-US" sz="3200" dirty="0"/>
          </a:p>
          <a:p>
            <a:pPr lvl="0"/>
            <a:r>
              <a:rPr lang="en-US" sz="3200" dirty="0" smtClean="0"/>
              <a:t>Identify who you can </a:t>
            </a:r>
            <a:r>
              <a:rPr lang="en-US" sz="3200" dirty="0"/>
              <a:t>work with in your </a:t>
            </a:r>
            <a:r>
              <a:rPr lang="en-US" sz="3200" dirty="0" smtClean="0"/>
              <a:t>area.</a:t>
            </a:r>
            <a:endParaRPr lang="en-US" sz="3200" dirty="0"/>
          </a:p>
          <a:p>
            <a:pPr lvl="0"/>
            <a:r>
              <a:rPr lang="en-US" sz="3200" dirty="0" smtClean="0"/>
              <a:t>Consider h</a:t>
            </a:r>
            <a:r>
              <a:rPr lang="en-US" sz="3200" dirty="0" smtClean="0"/>
              <a:t>ow </a:t>
            </a:r>
            <a:r>
              <a:rPr lang="en-US" sz="3200" dirty="0"/>
              <a:t>to support the work or </a:t>
            </a:r>
            <a:r>
              <a:rPr lang="en-US" sz="3200" dirty="0" smtClean="0"/>
              <a:t>projects.</a:t>
            </a:r>
            <a:endParaRPr lang="en-US" sz="3200" dirty="0"/>
          </a:p>
          <a:p>
            <a:pPr lvl="0"/>
            <a:r>
              <a:rPr lang="en-US" sz="3200" dirty="0"/>
              <a:t>It all starts with one successful project or </a:t>
            </a:r>
            <a:r>
              <a:rPr lang="en-US" sz="3200" dirty="0" smtClean="0"/>
              <a:t>collaboration. Continue to build and add more.</a:t>
            </a:r>
            <a:endParaRPr lang="en-US" sz="3200" dirty="0"/>
          </a:p>
          <a:p>
            <a:pPr lvl="0"/>
            <a:r>
              <a:rPr lang="en-US" sz="3200" dirty="0"/>
              <a:t>Partnerships create interest and enthusiasm</a:t>
            </a:r>
            <a:r>
              <a:rPr lang="en-US" sz="3200" dirty="0" smtClean="0"/>
              <a:t>.</a:t>
            </a:r>
            <a:r>
              <a:rPr lang="en-US" sz="3200" dirty="0"/>
              <a:t> 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4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234"/>
            <a:ext cx="7770813" cy="2042515"/>
          </a:xfrm>
        </p:spPr>
        <p:txBody>
          <a:bodyPr/>
          <a:lstStyle/>
          <a:p>
            <a:r>
              <a:rPr lang="en-US" sz="3600" dirty="0">
                <a:effectLst/>
              </a:rPr>
              <a:t>What are the </a:t>
            </a:r>
            <a:r>
              <a:rPr lang="en-US" sz="3600" dirty="0" smtClean="0">
                <a:effectLst/>
              </a:rPr>
              <a:t>Benefits for Students, Teachers</a:t>
            </a:r>
            <a:r>
              <a:rPr lang="en-US" sz="3600" dirty="0">
                <a:effectLst/>
              </a:rPr>
              <a:t>, S</a:t>
            </a:r>
            <a:r>
              <a:rPr lang="en-US" sz="3600" dirty="0" smtClean="0">
                <a:effectLst/>
              </a:rPr>
              <a:t>chool</a:t>
            </a:r>
            <a:r>
              <a:rPr lang="en-US" sz="3600" dirty="0">
                <a:effectLst/>
              </a:rPr>
              <a:t>, and </a:t>
            </a:r>
            <a:r>
              <a:rPr lang="en-US" sz="3600" dirty="0" smtClean="0">
                <a:effectLst/>
              </a:rPr>
              <a:t>Districts </a:t>
            </a:r>
            <a:r>
              <a:rPr lang="en-US" sz="3600" dirty="0">
                <a:effectLst/>
              </a:rPr>
              <a:t>to </a:t>
            </a:r>
            <a:r>
              <a:rPr lang="en-US" sz="3600" dirty="0" smtClean="0">
                <a:effectLst/>
              </a:rPr>
              <a:t>Build </a:t>
            </a:r>
            <a:r>
              <a:rPr lang="en-US" sz="3600" dirty="0">
                <a:effectLst/>
              </a:rPr>
              <a:t>P</a:t>
            </a:r>
            <a:r>
              <a:rPr lang="en-US" sz="3600" dirty="0" smtClean="0">
                <a:effectLst/>
              </a:rPr>
              <a:t>artnerships</a:t>
            </a:r>
            <a:r>
              <a:rPr lang="en-US" sz="3600" dirty="0">
                <a:effectLst/>
              </a:rPr>
              <a:t>?</a:t>
            </a:r>
            <a:br>
              <a:rPr lang="en-US" sz="3600" dirty="0">
                <a:effectLst/>
              </a:rPr>
            </a:b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102" y="2123499"/>
            <a:ext cx="6479058" cy="4209004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Chance to build working relationships with professionals, institutions, and groups.</a:t>
            </a:r>
          </a:p>
          <a:p>
            <a:pPr lvl="0"/>
            <a:r>
              <a:rPr lang="en-US" dirty="0"/>
              <a:t>An opportunity to </a:t>
            </a:r>
            <a:r>
              <a:rPr lang="en-US" dirty="0" smtClean="0"/>
              <a:t>be </a:t>
            </a:r>
            <a:r>
              <a:rPr lang="en-US" dirty="0"/>
              <a:t>innovative and create a new program, project, </a:t>
            </a:r>
            <a:r>
              <a:rPr lang="en-US" dirty="0" smtClean="0"/>
              <a:t>and lessons.</a:t>
            </a:r>
            <a:endParaRPr lang="en-US" dirty="0"/>
          </a:p>
          <a:p>
            <a:pPr lvl="0"/>
            <a:r>
              <a:rPr lang="en-US" dirty="0"/>
              <a:t>Opportunities for students to have meaningful </a:t>
            </a:r>
            <a:r>
              <a:rPr lang="en-US" dirty="0" smtClean="0"/>
              <a:t>work- </a:t>
            </a:r>
            <a:r>
              <a:rPr lang="en-US" dirty="0"/>
              <a:t>based experiences and site visits.</a:t>
            </a:r>
          </a:p>
          <a:p>
            <a:pPr lvl="0"/>
            <a:r>
              <a:rPr lang="en-US" dirty="0"/>
              <a:t>A way for students to apply their academic and technical skills in a dynamic and engaging way.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IMG_826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0319" y="2390241"/>
            <a:ext cx="2360361" cy="354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3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effectLst/>
              </a:rPr>
              <a:t>What are the benefits for partner individuals, organizations, or institutions?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83179"/>
            <a:ext cx="7770813" cy="3984221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Engagement with the education system, community, and young </a:t>
            </a:r>
            <a:r>
              <a:rPr lang="en-US" dirty="0" smtClean="0"/>
              <a:t>people.</a:t>
            </a:r>
            <a:endParaRPr lang="en-US" dirty="0"/>
          </a:p>
          <a:p>
            <a:pPr lvl="0"/>
            <a:r>
              <a:rPr lang="en-US" dirty="0"/>
              <a:t>A chance to develop their own educational materials and </a:t>
            </a:r>
            <a:r>
              <a:rPr lang="en-US" dirty="0" smtClean="0"/>
              <a:t>programs.</a:t>
            </a:r>
            <a:endParaRPr lang="en-US" dirty="0"/>
          </a:p>
          <a:p>
            <a:pPr lvl="0"/>
            <a:r>
              <a:rPr lang="en-US" dirty="0"/>
              <a:t>Provide meaningful career related experiences for students moving into </a:t>
            </a:r>
            <a:r>
              <a:rPr lang="en-US" dirty="0" smtClean="0"/>
              <a:t>workforce.</a:t>
            </a:r>
            <a:endParaRPr lang="en-US" dirty="0"/>
          </a:p>
          <a:p>
            <a:pPr lvl="0"/>
            <a:r>
              <a:rPr lang="en-US" dirty="0"/>
              <a:t>Opportunity to raise their own visibility in the town, city, or state.</a:t>
            </a:r>
          </a:p>
        </p:txBody>
      </p:sp>
      <p:pic>
        <p:nvPicPr>
          <p:cNvPr id="4" name="Picture 3" descr="IMG_228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17" y="5662028"/>
            <a:ext cx="1646249" cy="12346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939" y="5662028"/>
            <a:ext cx="1651209" cy="1234688"/>
          </a:xfrm>
          <a:prstGeom prst="rect">
            <a:avLst/>
          </a:prstGeom>
        </p:spPr>
      </p:pic>
      <p:pic>
        <p:nvPicPr>
          <p:cNvPr id="6" name="Picture 5" descr="IMG_255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365" y="5662029"/>
            <a:ext cx="1646248" cy="123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82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Partnerships are worth the time and energy it takes to plan, develop, and implement.</a:t>
            </a:r>
          </a:p>
          <a:p>
            <a:r>
              <a:rPr lang="en-US" dirty="0" smtClean="0"/>
              <a:t>Partnerships are key to helping successfully meet the CTE and CPA Standards and Requirements.</a:t>
            </a:r>
          </a:p>
          <a:p>
            <a:r>
              <a:rPr lang="en-US" dirty="0" smtClean="0"/>
              <a:t>Creating effective partnerships can lead to new opportunities for all parties involved.</a:t>
            </a:r>
          </a:p>
          <a:p>
            <a:r>
              <a:rPr lang="en-US" dirty="0" smtClean="0"/>
              <a:t>Partnerships provide purpose, direction, and focus for pathways and </a:t>
            </a:r>
            <a:r>
              <a:rPr lang="en-US" dirty="0" smtClean="0"/>
              <a:t>academies.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15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9053"/>
            <a:ext cx="7772400" cy="2178715"/>
          </a:xfrm>
        </p:spPr>
        <p:txBody>
          <a:bodyPr/>
          <a:lstStyle/>
          <a:p>
            <a:r>
              <a:rPr lang="en-US" sz="6000" dirty="0" smtClean="0"/>
              <a:t>CAST Academy at Balboa High School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4101110"/>
            <a:ext cx="7770812" cy="1461489"/>
          </a:xfrm>
        </p:spPr>
        <p:txBody>
          <a:bodyPr>
            <a:noAutofit/>
          </a:bodyPr>
          <a:lstStyle/>
          <a:p>
            <a:r>
              <a:rPr lang="en-US" sz="3200" dirty="0" smtClean="0"/>
              <a:t>A California Partnerships Academy</a:t>
            </a:r>
          </a:p>
          <a:p>
            <a:r>
              <a:rPr lang="en-US" sz="3200" dirty="0"/>
              <a:t>i</a:t>
            </a:r>
            <a:r>
              <a:rPr lang="en-US" sz="3200" dirty="0" smtClean="0"/>
              <a:t>n the </a:t>
            </a:r>
          </a:p>
          <a:p>
            <a:r>
              <a:rPr lang="en-US" sz="3200" dirty="0" smtClean="0"/>
              <a:t>Arts and Entertainment Industry Sector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7411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Contacts:</a:t>
            </a:r>
          </a:p>
          <a:p>
            <a:r>
              <a:rPr lang="en-US" dirty="0" smtClean="0"/>
              <a:t>Minu Dave   </a:t>
            </a:r>
            <a:r>
              <a:rPr lang="en-US" dirty="0" err="1" smtClean="0">
                <a:solidFill>
                  <a:srgbClr val="FF0000"/>
                </a:solidFill>
              </a:rPr>
              <a:t>msminu@gmail.com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Jeff Larson   </a:t>
            </a:r>
            <a:r>
              <a:rPr lang="en-US" dirty="0" err="1" smtClean="0">
                <a:solidFill>
                  <a:srgbClr val="FF0000"/>
                </a:solidFill>
              </a:rPr>
              <a:t>jlarson.arted@gmail.com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George Lee  </a:t>
            </a:r>
            <a:r>
              <a:rPr lang="en-US" dirty="0" err="1" smtClean="0">
                <a:solidFill>
                  <a:srgbClr val="FF0000"/>
                </a:solidFill>
              </a:rPr>
              <a:t>gcreative@gmail.com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Melinda Simpson  </a:t>
            </a:r>
            <a:r>
              <a:rPr lang="en-US" dirty="0" smtClean="0">
                <a:solidFill>
                  <a:srgbClr val="FF0000"/>
                </a:solidFill>
              </a:rPr>
              <a:t>melindasharee@gmail.com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Anthony Navarro </a:t>
            </a:r>
            <a:r>
              <a:rPr lang="en-US" dirty="0" err="1" smtClean="0">
                <a:solidFill>
                  <a:srgbClr val="FF0000"/>
                </a:solidFill>
              </a:rPr>
              <a:t>anthonycastelnavarro@gmail.com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Patricia </a:t>
            </a:r>
            <a:r>
              <a:rPr lang="en-US" dirty="0" err="1" smtClean="0">
                <a:solidFill>
                  <a:srgbClr val="000000"/>
                </a:solidFill>
              </a:rPr>
              <a:t>Cogley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pcogley@adobe.com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505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9053"/>
            <a:ext cx="7772400" cy="2178715"/>
          </a:xfrm>
        </p:spPr>
        <p:txBody>
          <a:bodyPr/>
          <a:lstStyle/>
          <a:p>
            <a:r>
              <a:rPr lang="en-US" sz="4800" dirty="0" smtClean="0"/>
              <a:t>Creating an Arts, Media, Entertainment Partnership with Purpose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01110"/>
            <a:ext cx="7772399" cy="20602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Working with Outside Programs, Individuals, Institutions and Organizations</a:t>
            </a:r>
            <a:r>
              <a:rPr lang="en-US" sz="3200" dirty="0"/>
              <a:t> </a:t>
            </a:r>
            <a:r>
              <a:rPr lang="en-US" sz="3200" dirty="0" smtClean="0"/>
              <a:t>to meet the </a:t>
            </a:r>
            <a:r>
              <a:rPr lang="en-US" sz="3200" dirty="0" smtClean="0"/>
              <a:t>CPA/CTE Standards </a:t>
            </a:r>
            <a:r>
              <a:rPr lang="en-US" sz="3200" dirty="0" smtClean="0"/>
              <a:t>and Requirements</a:t>
            </a:r>
          </a:p>
        </p:txBody>
      </p:sp>
    </p:spTree>
    <p:extLst>
      <p:ext uri="{BB962C8B-B14F-4D97-AF65-F5344CB8AC3E}">
        <p14:creationId xmlns:p14="http://schemas.microsoft.com/office/powerpoint/2010/main" val="4121329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6414"/>
            <a:ext cx="7770813" cy="1258294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5283"/>
            <a:ext cx="7770813" cy="4558437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Activity</a:t>
            </a:r>
          </a:p>
          <a:p>
            <a:r>
              <a:rPr lang="en-US" dirty="0" smtClean="0"/>
              <a:t>What are the Purposes of a Partnership?</a:t>
            </a:r>
          </a:p>
          <a:p>
            <a:r>
              <a:rPr lang="en-US" dirty="0" smtClean="0"/>
              <a:t>Key Steps in Building a Partnership</a:t>
            </a:r>
          </a:p>
          <a:p>
            <a:r>
              <a:rPr lang="en-US" dirty="0" smtClean="0"/>
              <a:t>Components of a Successful Partnership</a:t>
            </a:r>
          </a:p>
          <a:p>
            <a:r>
              <a:rPr lang="en-US" dirty="0" smtClean="0"/>
              <a:t>Examples of Effective Partnerships in the CAST Academy</a:t>
            </a:r>
          </a:p>
          <a:p>
            <a:r>
              <a:rPr lang="en-US" dirty="0" smtClean="0"/>
              <a:t>What can Teachers and Administrators Take Away from Today?</a:t>
            </a:r>
          </a:p>
          <a:p>
            <a:r>
              <a:rPr lang="en-US" dirty="0" smtClean="0"/>
              <a:t>What are Benefits for Students, Teachers, Schools, and Districts?</a:t>
            </a:r>
          </a:p>
          <a:p>
            <a:r>
              <a:rPr lang="en-US" dirty="0" smtClean="0"/>
              <a:t>What are Benefits for Partner Individuals, Organizations, or Institutions?</a:t>
            </a:r>
          </a:p>
          <a:p>
            <a:r>
              <a:rPr lang="en-US" dirty="0" smtClean="0"/>
              <a:t>Conclusion/Questions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2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Balboa High School</a:t>
            </a:r>
            <a:br>
              <a:rPr lang="en-US" dirty="0" smtClean="0"/>
            </a:br>
            <a:r>
              <a:rPr lang="en-US" dirty="0" smtClean="0"/>
              <a:t>and CAST Academy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85" y="2209800"/>
            <a:ext cx="5232431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Reconstituted Comprehensive San Francisco Public High School</a:t>
            </a:r>
          </a:p>
          <a:p>
            <a:r>
              <a:rPr lang="en-US" dirty="0" smtClean="0"/>
              <a:t>Ethnically and Economically Diverse Population</a:t>
            </a:r>
          </a:p>
          <a:p>
            <a:r>
              <a:rPr lang="en-US" dirty="0" smtClean="0"/>
              <a:t>School Gains/</a:t>
            </a:r>
            <a:r>
              <a:rPr lang="en-US" dirty="0"/>
              <a:t>I</a:t>
            </a:r>
            <a:r>
              <a:rPr lang="en-US" dirty="0" smtClean="0"/>
              <a:t>mprovements</a:t>
            </a:r>
          </a:p>
          <a:p>
            <a:r>
              <a:rPr lang="en-US" dirty="0" smtClean="0"/>
              <a:t>Wall to Wall Academies/Pathways</a:t>
            </a:r>
          </a:p>
          <a:p>
            <a:r>
              <a:rPr lang="en-US" dirty="0" smtClean="0"/>
              <a:t>CAST History Highlights</a:t>
            </a:r>
          </a:p>
        </p:txBody>
      </p:sp>
      <p:pic>
        <p:nvPicPr>
          <p:cNvPr id="4" name="Picture 3" descr="Balboaimg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3732" y="1927209"/>
            <a:ext cx="3133504" cy="418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65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452" y="2209800"/>
            <a:ext cx="7770813" cy="3657600"/>
          </a:xfrm>
        </p:spPr>
        <p:txBody>
          <a:bodyPr>
            <a:normAutofit/>
          </a:bodyPr>
          <a:lstStyle/>
          <a:p>
            <a:r>
              <a:rPr lang="en-US" dirty="0"/>
              <a:t>Think of a </a:t>
            </a:r>
            <a:r>
              <a:rPr lang="en-US" dirty="0" smtClean="0"/>
              <a:t>partnership </a:t>
            </a:r>
            <a:r>
              <a:rPr lang="en-US" dirty="0"/>
              <a:t>you have built in the past or currently </a:t>
            </a:r>
            <a:r>
              <a:rPr lang="en-US" dirty="0" smtClean="0"/>
              <a:t>have and </a:t>
            </a:r>
            <a:r>
              <a:rPr lang="en-US" dirty="0"/>
              <a:t>identify what you think is a successful element of </a:t>
            </a:r>
            <a:r>
              <a:rPr lang="en-US" dirty="0" smtClean="0"/>
              <a:t>this </a:t>
            </a:r>
            <a:r>
              <a:rPr lang="en-US" dirty="0"/>
              <a:t>partnership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If you don’t have a partnership, think of one you would like to form, and what is one thing you think you need to </a:t>
            </a:r>
            <a:r>
              <a:rPr lang="en-US" dirty="0" smtClean="0"/>
              <a:t>do </a:t>
            </a:r>
            <a:r>
              <a:rPr lang="en-US" dirty="0"/>
              <a:t>to move forward with building it.  </a:t>
            </a:r>
            <a:endParaRPr lang="en-US" dirty="0" smtClean="0"/>
          </a:p>
          <a:p>
            <a:r>
              <a:rPr lang="en-US" dirty="0" smtClean="0"/>
              <a:t>Please </a:t>
            </a:r>
            <a:r>
              <a:rPr lang="en-US" dirty="0"/>
              <a:t>introduce yourself and share with someone nearby who you don’t already </a:t>
            </a:r>
            <a:r>
              <a:rPr lang="en-US" dirty="0" smtClean="0"/>
              <a:t>know.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94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7970"/>
            <a:ext cx="7770813" cy="1141787"/>
          </a:xfrm>
        </p:spPr>
        <p:txBody>
          <a:bodyPr/>
          <a:lstStyle/>
          <a:p>
            <a:r>
              <a:rPr lang="en-US" sz="4800" dirty="0" smtClean="0"/>
              <a:t>What are the Purposes of a Partnership?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 smtClean="0"/>
              <a:t>Academic </a:t>
            </a:r>
            <a:endParaRPr lang="en-US" sz="3200" dirty="0"/>
          </a:p>
          <a:p>
            <a:pPr lvl="0"/>
            <a:r>
              <a:rPr lang="en-US" sz="3200" dirty="0"/>
              <a:t>Career Related</a:t>
            </a:r>
          </a:p>
          <a:p>
            <a:pPr lvl="0"/>
            <a:r>
              <a:rPr lang="en-US" sz="3200" dirty="0"/>
              <a:t>Technical Related</a:t>
            </a:r>
          </a:p>
          <a:p>
            <a:pPr lvl="0"/>
            <a:r>
              <a:rPr lang="en-US" sz="3200" dirty="0" smtClean="0"/>
              <a:t>Mentor Students </a:t>
            </a:r>
            <a:r>
              <a:rPr lang="en-US" sz="3200" dirty="0" smtClean="0"/>
              <a:t>and Teachers</a:t>
            </a:r>
            <a:endParaRPr lang="en-US" sz="3200" dirty="0"/>
          </a:p>
          <a:p>
            <a:r>
              <a:rPr lang="en-US" sz="3200" dirty="0" smtClean="0"/>
              <a:t>Meet </a:t>
            </a:r>
            <a:r>
              <a:rPr lang="en-US" sz="3200" dirty="0"/>
              <a:t>CPA/CTE Standards </a:t>
            </a:r>
          </a:p>
        </p:txBody>
      </p:sp>
    </p:spTree>
    <p:extLst>
      <p:ext uri="{BB962C8B-B14F-4D97-AF65-F5344CB8AC3E}">
        <p14:creationId xmlns:p14="http://schemas.microsoft.com/office/powerpoint/2010/main" val="154704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76724"/>
            <a:ext cx="7770813" cy="881686"/>
          </a:xfrm>
        </p:spPr>
        <p:txBody>
          <a:bodyPr/>
          <a:lstStyle/>
          <a:p>
            <a:r>
              <a:rPr lang="en-US" sz="4800" dirty="0">
                <a:effectLst/>
              </a:rPr>
              <a:t>Key Steps in Building </a:t>
            </a:r>
            <a:r>
              <a:rPr lang="en-US" sz="4800" dirty="0" smtClean="0">
                <a:effectLst/>
              </a:rPr>
              <a:t>and Maintaining a </a:t>
            </a:r>
            <a:r>
              <a:rPr lang="en-US" sz="4800" dirty="0">
                <a:effectLst/>
              </a:rPr>
              <a:t>Partnership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24" y="1849122"/>
            <a:ext cx="7770813" cy="4042485"/>
          </a:xfrm>
        </p:spPr>
        <p:txBody>
          <a:bodyPr>
            <a:noAutofit/>
          </a:bodyPr>
          <a:lstStyle/>
          <a:p>
            <a:pPr lvl="0"/>
            <a:r>
              <a:rPr lang="en-US" sz="3000" dirty="0"/>
              <a:t>Contact</a:t>
            </a:r>
          </a:p>
          <a:p>
            <a:pPr lvl="0"/>
            <a:r>
              <a:rPr lang="en-US" sz="3000" dirty="0"/>
              <a:t>Communication</a:t>
            </a:r>
          </a:p>
          <a:p>
            <a:pPr lvl="0"/>
            <a:r>
              <a:rPr lang="en-US" sz="3000" dirty="0" smtClean="0"/>
              <a:t>Collaboration</a:t>
            </a:r>
          </a:p>
          <a:p>
            <a:pPr lvl="0"/>
            <a:r>
              <a:rPr lang="en-US" sz="3000" dirty="0" smtClean="0"/>
              <a:t>Inspiration</a:t>
            </a:r>
            <a:endParaRPr lang="en-US" sz="3000" dirty="0"/>
          </a:p>
          <a:p>
            <a:pPr lvl="0"/>
            <a:r>
              <a:rPr lang="en-US" sz="3000" dirty="0"/>
              <a:t>Creation</a:t>
            </a:r>
          </a:p>
          <a:p>
            <a:pPr lvl="0"/>
            <a:r>
              <a:rPr lang="en-US" sz="3000" dirty="0"/>
              <a:t>Showcasing</a:t>
            </a:r>
          </a:p>
          <a:p>
            <a:pPr lvl="0"/>
            <a:r>
              <a:rPr lang="en-US" sz="3000" dirty="0"/>
              <a:t>Reflection</a:t>
            </a:r>
          </a:p>
          <a:p>
            <a:endParaRPr lang="en-US" sz="3600" dirty="0"/>
          </a:p>
        </p:txBody>
      </p:sp>
      <p:pic>
        <p:nvPicPr>
          <p:cNvPr id="5" name="Picture 4" descr="focus group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074" y="2285375"/>
            <a:ext cx="5114873" cy="383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2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7235"/>
            <a:ext cx="7770813" cy="1523192"/>
          </a:xfrm>
        </p:spPr>
        <p:txBody>
          <a:bodyPr/>
          <a:lstStyle/>
          <a:p>
            <a:r>
              <a:rPr lang="en-US" sz="4000" dirty="0">
                <a:effectLst/>
              </a:rPr>
              <a:t>Components of an Effective Partnership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7770813" cy="420614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200" dirty="0"/>
              <a:t>Strong </a:t>
            </a:r>
            <a:r>
              <a:rPr lang="en-US" sz="3200" dirty="0" smtClean="0"/>
              <a:t>Curriculum/Shared Vision</a:t>
            </a:r>
            <a:endParaRPr lang="en-US" sz="3200" dirty="0"/>
          </a:p>
          <a:p>
            <a:pPr lvl="0"/>
            <a:r>
              <a:rPr lang="en-US" sz="3200" dirty="0" smtClean="0"/>
              <a:t>Timeline for Implementation</a:t>
            </a:r>
            <a:endParaRPr lang="en-US" sz="3200" dirty="0"/>
          </a:p>
          <a:p>
            <a:pPr lvl="0"/>
            <a:r>
              <a:rPr lang="en-US" sz="3200" dirty="0"/>
              <a:t>Classroom Visits/Site Visits</a:t>
            </a:r>
          </a:p>
          <a:p>
            <a:pPr lvl="0"/>
            <a:r>
              <a:rPr lang="en-US" sz="3200" dirty="0" smtClean="0"/>
              <a:t>Mentoring</a:t>
            </a:r>
            <a:endParaRPr lang="en-US" sz="3200" dirty="0"/>
          </a:p>
          <a:p>
            <a:pPr lvl="0"/>
            <a:r>
              <a:rPr lang="en-US" sz="3200" dirty="0"/>
              <a:t>Concrete Project Goals and Objectives</a:t>
            </a:r>
          </a:p>
          <a:p>
            <a:pPr lvl="0"/>
            <a:r>
              <a:rPr lang="en-US" sz="3200" dirty="0"/>
              <a:t>Showcasing Work/Community Engagement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998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1580</TotalTime>
  <Words>665</Words>
  <Application>Microsoft Macintosh PowerPoint</Application>
  <PresentationFormat>On-screen Show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Folio</vt:lpstr>
      <vt:lpstr> </vt:lpstr>
      <vt:lpstr>CAST Academy at Balboa High School</vt:lpstr>
      <vt:lpstr>Creating an Arts, Media, Entertainment Partnership with Purpose</vt:lpstr>
      <vt:lpstr>Overview</vt:lpstr>
      <vt:lpstr>Balboa High School and CAST Academy</vt:lpstr>
      <vt:lpstr>Activity</vt:lpstr>
      <vt:lpstr>What are the Purposes of a Partnership?</vt:lpstr>
      <vt:lpstr>Key Steps in Building and Maintaining a Partnership </vt:lpstr>
      <vt:lpstr>Components of an Effective Partnership </vt:lpstr>
      <vt:lpstr>Examples of Successful Partnerships from the CAST Academy</vt:lpstr>
      <vt:lpstr>BAVC (Bay Area Video Coalition)</vt:lpstr>
      <vt:lpstr>Young California Playwrights Project</vt:lpstr>
      <vt:lpstr>Walt Disney Family Museum Pilot Program</vt:lpstr>
      <vt:lpstr>SFMOMA (San Francisco Museum of Modern Art) Young Curators </vt:lpstr>
      <vt:lpstr>Adobe Youth Voices </vt:lpstr>
      <vt:lpstr>What Can Teachers and Administrators Take Away From this Presentation? </vt:lpstr>
      <vt:lpstr>What are the Benefits for Students, Teachers, School, and Districts to Build Partnerships? </vt:lpstr>
      <vt:lpstr>What are the benefits for partner individuals, organizations, or institutions?</vt:lpstr>
      <vt:lpstr>Conclusion</vt:lpstr>
      <vt:lpstr>Questions and Answers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Balboa High School</dc:creator>
  <cp:lastModifiedBy>Balboa High School</cp:lastModifiedBy>
  <cp:revision>72</cp:revision>
  <dcterms:created xsi:type="dcterms:W3CDTF">2012-04-15T09:42:09Z</dcterms:created>
  <dcterms:modified xsi:type="dcterms:W3CDTF">2013-03-11T07:33:29Z</dcterms:modified>
</cp:coreProperties>
</file>